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Override PartName="/ppt/slides/slide11.xml" ContentType="application/vnd.openxmlformats-officedocument.presentationml.slide+xml"/>
  <Default Extension="xml" ContentType="application/xml"/>
  <Override PartName="/ppt/slides/slide9.xml" ContentType="application/vnd.openxmlformats-officedocument.presentationml.slide+xml"/>
  <Default Extension="jpeg" ContentType="image/jpeg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s/slide16.xml" ContentType="application/vnd.openxmlformats-officedocument.presentationml.slide+xml"/>
  <Override PartName="/ppt/slides/slide2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s/slide19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0" r:id="rId5"/>
    <p:sldId id="271" r:id="rId6"/>
    <p:sldId id="259" r:id="rId7"/>
    <p:sldId id="261" r:id="rId8"/>
    <p:sldId id="262" r:id="rId9"/>
    <p:sldId id="263" r:id="rId10"/>
    <p:sldId id="264" r:id="rId11"/>
    <p:sldId id="260" r:id="rId12"/>
    <p:sldId id="265" r:id="rId13"/>
    <p:sldId id="266" r:id="rId14"/>
    <p:sldId id="267" r:id="rId15"/>
    <p:sldId id="275" r:id="rId16"/>
    <p:sldId id="268" r:id="rId17"/>
    <p:sldId id="269" r:id="rId18"/>
    <p:sldId id="272" r:id="rId19"/>
    <p:sldId id="276" r:id="rId20"/>
    <p:sldId id="273" r:id="rId21"/>
    <p:sldId id="274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 snapToGrid="0" snapToObjects="1">
      <p:cViewPr varScale="1">
        <p:scale>
          <a:sx n="117" d="100"/>
          <a:sy n="117" d="100"/>
        </p:scale>
        <p:origin x="-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printerSettings" Target="printerSettings/printerSettings1.bin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3712C2-D816-CF45-9543-267423A6B681}" type="datetimeFigureOut">
              <a:rPr lang="en-US" smtClean="0"/>
              <a:pPr/>
              <a:t>4/27/12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A09BEB-7348-9C45-A025-00B00BE336D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3817"/>
            <a:ext cx="7772400" cy="587375"/>
          </a:xfrm>
        </p:spPr>
        <p:txBody>
          <a:bodyPr>
            <a:normAutofit fontScale="90000"/>
          </a:bodyPr>
          <a:lstStyle/>
          <a:p>
            <a:r>
              <a:rPr lang="en-US" dirty="0"/>
              <a:t>Optics Workshop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199" y="4581046"/>
            <a:ext cx="8422209" cy="1752600"/>
          </a:xfrm>
        </p:spPr>
        <p:txBody>
          <a:bodyPr>
            <a:noAutofit/>
          </a:bodyPr>
          <a:lstStyle/>
          <a:p>
            <a:r>
              <a:rPr lang="en-US" sz="2600" dirty="0">
                <a:solidFill>
                  <a:schemeClr val="tx1"/>
                </a:solidFill>
              </a:rPr>
              <a:t>Apr. 27, 2012	 	Session A, 10:45am-noon 		Time Room</a:t>
            </a:r>
          </a:p>
          <a:p>
            <a:r>
              <a:rPr lang="en-US" sz="3400" b="1" dirty="0">
                <a:solidFill>
                  <a:schemeClr val="tx1"/>
                </a:solidFill>
              </a:rPr>
              <a:t>Jason Harlow</a:t>
            </a:r>
            <a:endParaRPr lang="en-US" sz="3400" dirty="0">
              <a:solidFill>
                <a:schemeClr val="tx1"/>
              </a:solidFill>
            </a:endParaRPr>
          </a:p>
          <a:p>
            <a:r>
              <a:rPr lang="en-US" sz="2600" dirty="0">
                <a:solidFill>
                  <a:schemeClr val="tx1"/>
                </a:solidFill>
              </a:rPr>
              <a:t>University of Toronto, Senior Lecturer in Physics</a:t>
            </a:r>
            <a:endParaRPr lang="en-US" sz="2600" dirty="0" smtClean="0">
              <a:solidFill>
                <a:schemeClr val="tx1"/>
              </a:solidFill>
            </a:endParaRPr>
          </a:p>
          <a:p>
            <a:r>
              <a:rPr lang="en-US" sz="2600" dirty="0" smtClean="0">
                <a:solidFill>
                  <a:schemeClr val="tx1"/>
                </a:solidFill>
              </a:rPr>
              <a:t>`</a:t>
            </a:r>
            <a:endParaRPr lang="en-US" sz="2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973643" y="0"/>
            <a:ext cx="2098040" cy="271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03817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847" y="1066800"/>
            <a:ext cx="4191000" cy="3302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126247" y="6222737"/>
            <a:ext cx="30187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jharlow@physics.utoronto.ca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considering an actual beam of light, such as the beam from a laser pointer, to what does the law of reflection apply?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Specular reflection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Diffuse reflection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</a:t>
            </a:r>
          </a:p>
          <a:p>
            <a:endParaRPr lang="en-US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5849944" y="5490191"/>
            <a:ext cx="1916257" cy="1114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 rot="16200000" flipH="1">
            <a:off x="5454525" y="4158926"/>
            <a:ext cx="1726684" cy="93584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 rot="16200000" flipH="1">
            <a:off x="5645121" y="3968328"/>
            <a:ext cx="898167" cy="48852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rot="5400000" flipH="1" flipV="1">
            <a:off x="6238300" y="4938469"/>
            <a:ext cx="1103444" cy="0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rot="7800000" flipH="1" flipV="1">
            <a:off x="6594458" y="5073897"/>
            <a:ext cx="1103444" cy="0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9000000" flipH="1" flipV="1">
            <a:off x="6716566" y="5221737"/>
            <a:ext cx="1103444" cy="0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rot="3000000" flipH="1" flipV="1">
            <a:off x="5883062" y="5070720"/>
            <a:ext cx="1103444" cy="0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rot="6600000" flipH="1" flipV="1">
            <a:off x="6428059" y="4976532"/>
            <a:ext cx="1103444" cy="0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rot="4200000" flipH="1" flipV="1">
            <a:off x="6051869" y="4973359"/>
            <a:ext cx="1103444" cy="0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1800000" flipH="1" flipV="1">
            <a:off x="5757659" y="5217004"/>
            <a:ext cx="1103444" cy="0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95870" y="5501331"/>
            <a:ext cx="27798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Diffuse reflection of a beam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1: </a:t>
            </a:r>
            <a:r>
              <a:rPr lang="en-US" dirty="0" smtClean="0"/>
              <a:t>Pre-activity Quick-Check</a:t>
            </a:r>
            <a:endParaRPr lang="en-US" dirty="0"/>
          </a:p>
        </p:txBody>
      </p:sp>
      <p:sp>
        <p:nvSpPr>
          <p:cNvPr id="18" name="Oval 17"/>
          <p:cNvSpPr/>
          <p:nvPr/>
        </p:nvSpPr>
        <p:spPr>
          <a:xfrm>
            <a:off x="184535" y="3145670"/>
            <a:ext cx="4472270" cy="69382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Activity 1: </a:t>
            </a:r>
            <a:r>
              <a:rPr lang="en-US" b="1" i="1" dirty="0"/>
              <a:t>How do we see</a:t>
            </a:r>
            <a:r>
              <a:rPr lang="en-US" b="1" i="1" dirty="0" smtClean="0"/>
              <a:t>?</a:t>
            </a:r>
            <a:br>
              <a:rPr lang="en-US" b="1" i="1" dirty="0" smtClean="0"/>
            </a:br>
            <a:r>
              <a:rPr lang="en-US" b="1" dirty="0" smtClean="0"/>
              <a:t>Activity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239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~ 10 Minutes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Work together! Include all team members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You will “turn in” only one hand-out for your team, so after discussion and practice make one your “good copy”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256"/>
            <a:ext cx="8229600" cy="1393945"/>
          </a:xfrm>
        </p:spPr>
        <p:txBody>
          <a:bodyPr>
            <a:noAutofit/>
          </a:bodyPr>
          <a:lstStyle/>
          <a:p>
            <a:r>
              <a:rPr lang="en-US" sz="3400" b="1" dirty="0"/>
              <a:t>Activity</a:t>
            </a:r>
            <a:r>
              <a:rPr lang="en-US" sz="3400" b="1" dirty="0" smtClean="0"/>
              <a:t> 2: </a:t>
            </a:r>
            <a:r>
              <a:rPr lang="en-US" sz="3400" b="1" i="1" dirty="0"/>
              <a:t>Where is the Focal Point of a Concave Spherical Mirror?</a:t>
            </a:r>
            <a:r>
              <a:rPr lang="en-US" sz="3400" b="1" i="1" dirty="0" smtClean="0"/>
              <a:t> </a:t>
            </a:r>
            <a:br>
              <a:rPr lang="en-US" sz="3400" b="1" i="1" dirty="0" smtClean="0"/>
            </a:br>
            <a:r>
              <a:rPr lang="en-US" sz="3400" b="1" dirty="0" smtClean="0"/>
              <a:t>Background</a:t>
            </a:r>
            <a:endParaRPr lang="en-US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79834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700" dirty="0"/>
              <a:t>The law of reflection</a:t>
            </a:r>
            <a:r>
              <a:rPr lang="en-US" sz="2700" dirty="0" smtClean="0"/>
              <a:t> also applies </a:t>
            </a:r>
            <a:r>
              <a:rPr lang="en-US" sz="2700" dirty="0"/>
              <a:t>to </a:t>
            </a:r>
            <a:r>
              <a:rPr lang="en-US" sz="2700" b="1" i="1" dirty="0"/>
              <a:t>curved </a:t>
            </a:r>
            <a:r>
              <a:rPr lang="en-US" sz="2700" dirty="0" smtClean="0"/>
              <a:t>surfaces</a:t>
            </a:r>
            <a:endParaRPr lang="en-US" sz="2700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700" dirty="0" smtClean="0"/>
              <a:t>The </a:t>
            </a:r>
            <a:r>
              <a:rPr lang="en-US" sz="2700" dirty="0"/>
              <a:t>normal is the line which is perpendicular to the tangent plane at the point where the incident ray hits the </a:t>
            </a:r>
            <a:r>
              <a:rPr lang="en-US" sz="2700" dirty="0" smtClean="0"/>
              <a:t>surface</a:t>
            </a:r>
            <a:endParaRPr lang="en-US" sz="27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63845" y="2931002"/>
            <a:ext cx="3031334" cy="2588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3" name="Group 12"/>
          <p:cNvGrpSpPr/>
          <p:nvPr/>
        </p:nvGrpSpPr>
        <p:grpSpPr>
          <a:xfrm>
            <a:off x="227134" y="3608239"/>
            <a:ext cx="2692867" cy="3154532"/>
            <a:chOff x="227134" y="3608239"/>
            <a:chExt cx="2692867" cy="3154532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7134" y="3608239"/>
              <a:ext cx="2692867" cy="2692867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1063793" y="6301106"/>
              <a:ext cx="123182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Concave</a:t>
              </a:r>
              <a:endParaRPr lang="en-US" sz="2400" dirty="0"/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3132167" y="3608239"/>
            <a:ext cx="2692867" cy="3154532"/>
            <a:chOff x="3132167" y="3608239"/>
            <a:chExt cx="2692867" cy="315453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132167" y="3608239"/>
              <a:ext cx="2692867" cy="2692867"/>
            </a:xfrm>
            <a:prstGeom prst="rect">
              <a:avLst/>
            </a:prstGeom>
          </p:spPr>
        </p:pic>
        <p:sp>
          <p:nvSpPr>
            <p:cNvPr id="12" name="TextBox 11"/>
            <p:cNvSpPr txBox="1"/>
            <p:nvPr/>
          </p:nvSpPr>
          <p:spPr>
            <a:xfrm>
              <a:off x="3925578" y="6301106"/>
              <a:ext cx="108545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Convex</a:t>
              </a:r>
              <a:endParaRPr lang="en-US" sz="24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30672" y="3897145"/>
            <a:ext cx="3070678" cy="2751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99170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3000" dirty="0" smtClean="0"/>
              <a:t>~ 15 Minutes – Label C and F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3000" dirty="0" smtClean="0"/>
              <a:t>Work together! Include all team members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3000" dirty="0" smtClean="0"/>
              <a:t>You will “turn in” only one hand-out for your team, so after discussion and practice make one your “good copy”</a:t>
            </a:r>
            <a:endParaRPr lang="en-US" sz="30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06256"/>
            <a:ext cx="8229600" cy="1393945"/>
          </a:xfrm>
        </p:spPr>
        <p:txBody>
          <a:bodyPr>
            <a:noAutofit/>
          </a:bodyPr>
          <a:lstStyle/>
          <a:p>
            <a:r>
              <a:rPr lang="en-US" sz="3400" b="1" dirty="0"/>
              <a:t>Activity</a:t>
            </a:r>
            <a:r>
              <a:rPr lang="en-US" sz="3400" b="1" dirty="0" smtClean="0"/>
              <a:t> 2: </a:t>
            </a:r>
            <a:r>
              <a:rPr lang="en-US" sz="3400" b="1" i="1" dirty="0"/>
              <a:t>Where is the Focal Point of a Concave Spherical Mirror?</a:t>
            </a:r>
            <a:r>
              <a:rPr lang="en-US" sz="3400" b="1" i="1" dirty="0" smtClean="0"/>
              <a:t> </a:t>
            </a:r>
            <a:br>
              <a:rPr lang="en-US" sz="3400" b="1" i="1" dirty="0" smtClean="0"/>
            </a:br>
            <a:r>
              <a:rPr lang="en-US" sz="3400" b="1" dirty="0" smtClean="0"/>
              <a:t>Activity</a:t>
            </a:r>
            <a:endParaRPr lang="en-US" sz="3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beam of light, composed of many parallel rays, reflects from a concave mirror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reflected rays spread out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reflected rays are parallel to each other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reflected rays converge towards a focus point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reflected rays rays converge, but don’t necessarily pass through a focus point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2: </a:t>
            </a:r>
            <a:r>
              <a:rPr lang="en-US" dirty="0" smtClean="0"/>
              <a:t>Post-activity Understanding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a beam of light, composed of many parallel rays, reflects from a concave mirror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reflected rays spread out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reflected rays are parallel to each other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The reflected rays converge towards a focus point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The reflected rays rays converge, but don’t necessarily pass through a focus point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2: </a:t>
            </a:r>
            <a:r>
              <a:rPr lang="en-US" dirty="0" smtClean="0"/>
              <a:t>Post-activity Understanding Question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1709" y="4654583"/>
            <a:ext cx="8959465" cy="1543931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6088"/>
            <a:ext cx="8229600" cy="2735603"/>
          </a:xfrm>
        </p:spPr>
        <p:txBody>
          <a:bodyPr/>
          <a:lstStyle/>
          <a:p>
            <a:r>
              <a:rPr lang="en-US" dirty="0" smtClean="0"/>
              <a:t>There is one particular type of concave surface that does reflect parallel rays to a single focus: a </a:t>
            </a:r>
            <a:r>
              <a:rPr lang="en-US" b="1" i="1" dirty="0" smtClean="0"/>
              <a:t>parabola</a:t>
            </a:r>
          </a:p>
          <a:p>
            <a:r>
              <a:rPr lang="en-US" dirty="0" smtClean="0"/>
              <a:t>A circle is similar to a parabola if you only use a small portion of it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071451"/>
          </a:xfrm>
        </p:spPr>
        <p:txBody>
          <a:bodyPr>
            <a:normAutofit/>
          </a:bodyPr>
          <a:lstStyle/>
          <a:p>
            <a:r>
              <a:rPr lang="en-US" b="1" dirty="0" smtClean="0"/>
              <a:t>Activity 2: </a:t>
            </a:r>
            <a:r>
              <a:rPr lang="en-US" dirty="0" smtClean="0"/>
              <a:t>Post-activity Note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1618" y="3919774"/>
            <a:ext cx="3810000" cy="2603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Activity</a:t>
            </a:r>
            <a:r>
              <a:rPr lang="en-US" b="1" dirty="0" smtClean="0"/>
              <a:t> 3</a:t>
            </a:r>
            <a:r>
              <a:rPr lang="en-US" b="1" i="1" dirty="0" smtClean="0"/>
              <a:t/>
            </a:r>
            <a:br>
              <a:rPr lang="en-US" b="1" i="1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1"/>
            <a:ext cx="4366866" cy="2079834"/>
          </a:xfrm>
        </p:spPr>
        <p:txBody>
          <a:bodyPr>
            <a:normAutofit lnSpcReduction="10000"/>
          </a:bodyPr>
          <a:lstStyle/>
          <a:p>
            <a:r>
              <a:rPr lang="en-US" i="1" dirty="0"/>
              <a:t>“Why do mirrors reverse </a:t>
            </a:r>
            <a:r>
              <a:rPr lang="en-US" i="1" dirty="0" smtClean="0"/>
              <a:t>left-to-right </a:t>
            </a:r>
            <a:r>
              <a:rPr lang="en-US" i="1" dirty="0"/>
              <a:t>and not </a:t>
            </a:r>
            <a:r>
              <a:rPr lang="en-US" i="1" dirty="0" smtClean="0"/>
              <a:t>up-to-down</a:t>
            </a:r>
            <a:r>
              <a:rPr lang="en-US" i="1" dirty="0"/>
              <a:t>?”</a:t>
            </a:r>
            <a:r>
              <a:rPr lang="en-US" dirty="0" smtClean="0"/>
              <a:t> </a:t>
            </a:r>
          </a:p>
          <a:p>
            <a:r>
              <a:rPr lang="en-US" dirty="0" smtClean="0"/>
              <a:t> ~ 10 minutes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121" y="1600200"/>
            <a:ext cx="3813495" cy="4058867"/>
          </a:xfrm>
          <a:prstGeom prst="rect">
            <a:avLst/>
          </a:prstGeom>
        </p:spPr>
      </p:pic>
      <p:sp>
        <p:nvSpPr>
          <p:cNvPr id="9" name="Oval 8"/>
          <p:cNvSpPr/>
          <p:nvPr/>
        </p:nvSpPr>
        <p:spPr>
          <a:xfrm>
            <a:off x="7251155" y="2876723"/>
            <a:ext cx="239054" cy="206256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6068145" y="2301803"/>
            <a:ext cx="191243" cy="165005"/>
          </a:xfrm>
          <a:prstGeom prst="ellipse">
            <a:avLst/>
          </a:prstGeom>
          <a:solidFill>
            <a:srgbClr val="008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8043758" y="2730171"/>
            <a:ext cx="239054" cy="206256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6719633" y="2350659"/>
            <a:ext cx="191243" cy="165005"/>
          </a:xfrm>
          <a:prstGeom prst="ellipse">
            <a:avLst/>
          </a:prstGeom>
          <a:solidFill>
            <a:srgbClr val="FF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way does a mirror reverse the image?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Left-to-right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Up-to-down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Front-to-back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3: </a:t>
            </a:r>
            <a:r>
              <a:rPr lang="en-US" dirty="0" smtClean="0"/>
              <a:t>Post-activity Understanding Question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way does a mirror reverse the image?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Left-to-right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Up-to-down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Front-to-back</a:t>
            </a:r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pPr marL="514350" indent="-514350">
              <a:buFont typeface="+mj-lt"/>
              <a:buAutoNum type="alphaUcPeriod"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3: </a:t>
            </a:r>
            <a:r>
              <a:rPr lang="en-US" dirty="0" smtClean="0"/>
              <a:t>Post-activity Understanding Question</a:t>
            </a:r>
            <a:endParaRPr lang="en-US" dirty="0"/>
          </a:p>
        </p:txBody>
      </p:sp>
      <p:sp>
        <p:nvSpPr>
          <p:cNvPr id="4" name="Oval 3"/>
          <p:cNvSpPr/>
          <p:nvPr/>
        </p:nvSpPr>
        <p:spPr>
          <a:xfrm>
            <a:off x="238811" y="3341061"/>
            <a:ext cx="3473608" cy="686352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Workshop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Every individual should have a stapled hand-out and a foldable voting card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Please form teams of 3 or 4 – you will share a pile of apparatus and work together on the activities (share the mark!)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Introduce yourselves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52989"/>
            <a:ext cx="8229600" cy="3788591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Mirrors reverse the image front-to-back relative to the original object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Bob needs to turn in order to face Alice, and he actually has two choices of how to do this: he can stand on his head or he can turn left or right 180 degrees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Since it’s easier to turn than stand on your head, we do it every time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That’s why we think mirror reverse left and right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sz="2400" dirty="0" smtClean="0"/>
              <a:t>It is </a:t>
            </a:r>
            <a:r>
              <a:rPr lang="en-US" sz="2400" b="1" i="1" dirty="0" smtClean="0"/>
              <a:t>Bob </a:t>
            </a:r>
            <a:r>
              <a:rPr lang="en-US" sz="2400" dirty="0" smtClean="0"/>
              <a:t>that reverses that way, not the mirror.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sz="2400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0357"/>
            <a:ext cx="8229600" cy="702363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3: </a:t>
            </a:r>
            <a:r>
              <a:rPr lang="en-US" dirty="0" smtClean="0"/>
              <a:t>Post-activity Note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6446" y="4841580"/>
            <a:ext cx="1206500" cy="1574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049012" y="4841580"/>
            <a:ext cx="1206500" cy="1574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V="1">
            <a:off x="6789968" y="4841580"/>
            <a:ext cx="1206500" cy="15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Activities 4 and 5</a:t>
            </a:r>
            <a:br>
              <a:rPr lang="en-US" b="1" dirty="0" smtClean="0"/>
            </a:br>
            <a:r>
              <a:rPr lang="en-US" b="1" dirty="0" smtClean="0"/>
              <a:t>Lab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414239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~ 15 Minutes each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We may need to dim the lights a bit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These ray boxes can shine a single ray (Activity 4) or a set of 5 parallel rays (Activity 5) on the table surface or a piece of paper</a:t>
            </a:r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dirty="0" smtClean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err="1"/>
              <a:t>jharlow@physics.utoronto.ca</a:t>
            </a:r>
            <a:endParaRPr lang="en-US" dirty="0"/>
          </a:p>
          <a:p>
            <a:pPr>
              <a:buClr>
                <a:srgbClr val="FF0000"/>
              </a:buClr>
              <a:buFont typeface="Wingdings" charset="2"/>
              <a:buChar char="§"/>
            </a:pPr>
            <a:endParaRPr lang="en-US" dirty="0" smtClean="0">
              <a:solidFill>
                <a:schemeClr val="bg1">
                  <a:lumMod val="8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Quick Survey</a:t>
            </a:r>
            <a:br>
              <a:rPr lang="en-US" dirty="0" smtClean="0"/>
            </a:br>
            <a:r>
              <a:rPr lang="en-US" dirty="0" smtClean="0"/>
              <a:t>(showing a blank means “E”)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am here mostly because I teach: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Grade 10 Science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Grade 11 Physics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Grade 12 Physics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Other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University courses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historical tidbits…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841013"/>
          </a:xfrm>
        </p:spPr>
        <p:txBody>
          <a:bodyPr/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300 B.C. – Euclid of Alexandria noted that light travels in straight lines, and wrote down the Law of Reflection for plane mirrors: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50" y="3220761"/>
            <a:ext cx="2857500" cy="3390900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4433501"/>
            <a:ext cx="5252542" cy="21781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Unfortunately, Euclid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believed that vision was due to our eyes emitting rays of light.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3940" y="3220760"/>
            <a:ext cx="6426174" cy="47705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500" dirty="0" smtClean="0"/>
              <a:t>The angle of incidence = The angle of reflection</a:t>
            </a:r>
            <a:endParaRPr lang="en-US" sz="25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 of Light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1841013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  <a:buFont typeface="Wingdings" charset="2"/>
              <a:buChar char="§"/>
            </a:pPr>
            <a:r>
              <a:rPr lang="en-US" dirty="0" smtClean="0"/>
              <a:t>1000 A.D. – </a:t>
            </a:r>
            <a:r>
              <a:rPr lang="en-US" dirty="0" err="1" smtClean="0"/>
              <a:t>Alhazen</a:t>
            </a:r>
            <a:r>
              <a:rPr lang="en-US" dirty="0" smtClean="0"/>
              <a:t> of Basra considered the law of reflection in 3-D, noting that the angles of incidence and reflection are in the same plane normal to the interface.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86500" y="2694161"/>
            <a:ext cx="2857500" cy="34671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46345" y="3410636"/>
            <a:ext cx="5675888" cy="2538217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F0000"/>
              </a:buClr>
              <a:buSzTx/>
              <a:buFont typeface="Wingdings" charset="2"/>
              <a:buChar char="§"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Alhazen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proved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experimentally that </a:t>
            </a:r>
            <a:r>
              <a:rPr lang="en-US" sz="3200" dirty="0" smtClean="0"/>
              <a:t>vision is due to light proceeding to our eyes, from each point on an object.  He also investigated refraction, pinhole cameras, and lenses.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2799" y="1130495"/>
            <a:ext cx="2856402" cy="2459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Activity 1: </a:t>
            </a:r>
            <a:r>
              <a:rPr lang="en-US" b="1" i="1" dirty="0"/>
              <a:t>How do we see</a:t>
            </a:r>
            <a:r>
              <a:rPr lang="en-US" b="1" i="1" dirty="0" smtClean="0"/>
              <a:t>?</a:t>
            </a:r>
            <a:br>
              <a:rPr lang="en-US" b="1" i="1" dirty="0" smtClean="0"/>
            </a:br>
            <a:r>
              <a:rPr lang="en-US" b="1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079834"/>
          </a:xfrm>
        </p:spPr>
        <p:txBody>
          <a:bodyPr>
            <a:normAutofit/>
          </a:bodyPr>
          <a:lstStyle/>
          <a:p>
            <a:r>
              <a:rPr lang="en-US" b="1" dirty="0" smtClean="0"/>
              <a:t>Specular Reflection</a:t>
            </a:r>
          </a:p>
          <a:p>
            <a:r>
              <a:rPr lang="en-US" dirty="0" smtClean="0"/>
              <a:t>Mirrors, shiny objects</a:t>
            </a:r>
          </a:p>
          <a:p>
            <a:r>
              <a:rPr lang="en-US" dirty="0" smtClean="0"/>
              <a:t>“The Law of Reflection”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4281522"/>
            <a:ext cx="3027262" cy="2090691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Diffuse Reflection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When the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surface is bumpy on the microscopic level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Everything else!</a:t>
            </a:r>
          </a:p>
        </p:txBody>
      </p:sp>
      <p:pic>
        <p:nvPicPr>
          <p:cNvPr id="6" name="Picture 5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84462" y="3590489"/>
            <a:ext cx="5354739" cy="269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457200" y="6133388"/>
            <a:ext cx="7564662" cy="455933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Macroscopically, the law of reflection is </a:t>
            </a:r>
            <a:r>
              <a:rPr kumimoji="0" lang="en-US" sz="3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not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obeyed!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7" grpId="0" build="p"/>
      <p:bldP spid="7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1: </a:t>
            </a:r>
            <a:r>
              <a:rPr lang="en-US" dirty="0" smtClean="0"/>
              <a:t>Pre-activity Quick-Check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considering a single mathematical ray of light (single photon), to what does the law of reflection apply?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Specular reflection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Diffuse reflection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considering a single mathematical ray of light (single photon), to what does the law of reflection apply?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Specular reflection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Diffuse reflection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b="1" dirty="0" smtClean="0"/>
              <a:t>Both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</a:t>
            </a:r>
          </a:p>
          <a:p>
            <a:endParaRPr lang="en-US" dirty="0" smtClean="0"/>
          </a:p>
        </p:txBody>
      </p:sp>
      <p:cxnSp>
        <p:nvCxnSpPr>
          <p:cNvPr id="20" name="Straight Connector 19"/>
          <p:cNvCxnSpPr/>
          <p:nvPr/>
        </p:nvCxnSpPr>
        <p:spPr>
          <a:xfrm rot="5400000" flipH="1" flipV="1">
            <a:off x="5490300" y="5425623"/>
            <a:ext cx="374214" cy="2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rot="16200000" flipH="1">
            <a:off x="4346141" y="4281465"/>
            <a:ext cx="1726684" cy="93584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16200000" flipH="1">
            <a:off x="4536737" y="4090867"/>
            <a:ext cx="898167" cy="48852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rot="5400000" flipH="1" flipV="1">
            <a:off x="5463052" y="4863101"/>
            <a:ext cx="970891" cy="525252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6200000" flipH="1">
            <a:off x="4487816" y="4281468"/>
            <a:ext cx="1726684" cy="93584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6200000" flipH="1">
            <a:off x="4678412" y="4090870"/>
            <a:ext cx="898167" cy="48852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16200000" flipH="1">
            <a:off x="4650940" y="4281467"/>
            <a:ext cx="1726684" cy="935846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 flipH="1">
            <a:off x="4841536" y="4090869"/>
            <a:ext cx="898167" cy="48852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rot="16200000" flipH="1">
            <a:off x="4777942" y="4306864"/>
            <a:ext cx="1836740" cy="995109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 rot="16200000" flipH="1">
            <a:off x="4993936" y="4090868"/>
            <a:ext cx="898167" cy="48852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rot="16200000" flipH="1">
            <a:off x="4939588" y="4297619"/>
            <a:ext cx="1797085" cy="973944"/>
          </a:xfrm>
          <a:prstGeom prst="line">
            <a:avLst/>
          </a:prstGeom>
          <a:ln w="12700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6200000" flipH="1">
            <a:off x="5146336" y="4089310"/>
            <a:ext cx="898167" cy="488523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 rot="16200000" flipV="1">
            <a:off x="5525934" y="5319432"/>
            <a:ext cx="292223" cy="274327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>
            <a:off x="4961628" y="5077841"/>
            <a:ext cx="848988" cy="524866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 flipH="1" flipV="1">
            <a:off x="5909555" y="5311168"/>
            <a:ext cx="374219" cy="228919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986439" y="5473259"/>
            <a:ext cx="770311" cy="142852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rot="5400000" flipH="1" flipV="1">
            <a:off x="6033795" y="5479022"/>
            <a:ext cx="408701" cy="80091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6202334" y="5077841"/>
            <a:ext cx="799760" cy="646122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rot="16200000" flipV="1">
            <a:off x="6010939" y="5377436"/>
            <a:ext cx="361284" cy="267045"/>
          </a:xfrm>
          <a:prstGeom prst="line">
            <a:avLst/>
          </a:prstGeom>
          <a:ln w="12700">
            <a:solidFill>
              <a:schemeClr val="tx1"/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rot="10800000">
            <a:off x="5588159" y="5029252"/>
            <a:ext cx="736945" cy="653883"/>
          </a:xfrm>
          <a:prstGeom prst="line">
            <a:avLst/>
          </a:prstGeom>
          <a:ln w="12700">
            <a:solidFill>
              <a:schemeClr val="tx1"/>
            </a:solidFill>
            <a:tailEnd type="stealth" w="lg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6751464" y="5581089"/>
            <a:ext cx="323090" cy="100259"/>
          </a:xfrm>
          <a:custGeom>
            <a:avLst/>
            <a:gdLst>
              <a:gd name="connsiteX0" fmla="*/ 0 w 323090"/>
              <a:gd name="connsiteY0" fmla="*/ 22280 h 100259"/>
              <a:gd name="connsiteX1" fmla="*/ 44564 w 323090"/>
              <a:gd name="connsiteY1" fmla="*/ 66840 h 100259"/>
              <a:gd name="connsiteX2" fmla="*/ 77987 w 323090"/>
              <a:gd name="connsiteY2" fmla="*/ 89119 h 100259"/>
              <a:gd name="connsiteX3" fmla="*/ 111410 w 323090"/>
              <a:gd name="connsiteY3" fmla="*/ 77979 h 100259"/>
              <a:gd name="connsiteX4" fmla="*/ 144833 w 323090"/>
              <a:gd name="connsiteY4" fmla="*/ 0 h 100259"/>
              <a:gd name="connsiteX5" fmla="*/ 178256 w 323090"/>
              <a:gd name="connsiteY5" fmla="*/ 11140 h 100259"/>
              <a:gd name="connsiteX6" fmla="*/ 233962 w 323090"/>
              <a:gd name="connsiteY6" fmla="*/ 77979 h 100259"/>
              <a:gd name="connsiteX7" fmla="*/ 267385 w 323090"/>
              <a:gd name="connsiteY7" fmla="*/ 100259 h 100259"/>
              <a:gd name="connsiteX8" fmla="*/ 323090 w 323090"/>
              <a:gd name="connsiteY8" fmla="*/ 77979 h 1002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3090" h="100259">
                <a:moveTo>
                  <a:pt x="0" y="22280"/>
                </a:moveTo>
                <a:cubicBezTo>
                  <a:pt x="72926" y="46586"/>
                  <a:pt x="1349" y="12827"/>
                  <a:pt x="44564" y="66840"/>
                </a:cubicBezTo>
                <a:cubicBezTo>
                  <a:pt x="52929" y="77295"/>
                  <a:pt x="66846" y="81693"/>
                  <a:pt x="77987" y="89119"/>
                </a:cubicBezTo>
                <a:cubicBezTo>
                  <a:pt x="89128" y="85406"/>
                  <a:pt x="102239" y="85315"/>
                  <a:pt x="111410" y="77979"/>
                </a:cubicBezTo>
                <a:cubicBezTo>
                  <a:pt x="135454" y="58746"/>
                  <a:pt x="138143" y="26759"/>
                  <a:pt x="144833" y="0"/>
                </a:cubicBezTo>
                <a:cubicBezTo>
                  <a:pt x="155974" y="3713"/>
                  <a:pt x="168485" y="4626"/>
                  <a:pt x="178256" y="11140"/>
                </a:cubicBezTo>
                <a:cubicBezTo>
                  <a:pt x="233008" y="47638"/>
                  <a:pt x="192859" y="36881"/>
                  <a:pt x="233962" y="77979"/>
                </a:cubicBezTo>
                <a:cubicBezTo>
                  <a:pt x="243430" y="87446"/>
                  <a:pt x="256244" y="92832"/>
                  <a:pt x="267385" y="100259"/>
                </a:cubicBezTo>
                <a:cubicBezTo>
                  <a:pt x="306988" y="73859"/>
                  <a:pt x="287419" y="77979"/>
                  <a:pt x="323090" y="77979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reeform 40"/>
          <p:cNvSpPr/>
          <p:nvPr/>
        </p:nvSpPr>
        <p:spPr>
          <a:xfrm>
            <a:off x="4578963" y="5560737"/>
            <a:ext cx="245103" cy="109471"/>
          </a:xfrm>
          <a:custGeom>
            <a:avLst/>
            <a:gdLst>
              <a:gd name="connsiteX0" fmla="*/ 245103 w 245103"/>
              <a:gd name="connsiteY0" fmla="*/ 53772 h 109471"/>
              <a:gd name="connsiteX1" fmla="*/ 178257 w 245103"/>
              <a:gd name="connsiteY1" fmla="*/ 9212 h 109471"/>
              <a:gd name="connsiteX2" fmla="*/ 155975 w 245103"/>
              <a:gd name="connsiteY2" fmla="*/ 42632 h 109471"/>
              <a:gd name="connsiteX3" fmla="*/ 144834 w 245103"/>
              <a:gd name="connsiteY3" fmla="*/ 87192 h 109471"/>
              <a:gd name="connsiteX4" fmla="*/ 77987 w 245103"/>
              <a:gd name="connsiteY4" fmla="*/ 109471 h 109471"/>
              <a:gd name="connsiteX5" fmla="*/ 0 w 245103"/>
              <a:gd name="connsiteY5" fmla="*/ 87192 h 1094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45103" h="109471">
                <a:moveTo>
                  <a:pt x="245103" y="53772"/>
                </a:moveTo>
                <a:cubicBezTo>
                  <a:pt x="237367" y="46037"/>
                  <a:pt x="201290" y="0"/>
                  <a:pt x="178257" y="9212"/>
                </a:cubicBezTo>
                <a:cubicBezTo>
                  <a:pt x="165825" y="14184"/>
                  <a:pt x="163402" y="31492"/>
                  <a:pt x="155975" y="42632"/>
                </a:cubicBezTo>
                <a:cubicBezTo>
                  <a:pt x="152261" y="57485"/>
                  <a:pt x="156459" y="77229"/>
                  <a:pt x="144834" y="87192"/>
                </a:cubicBezTo>
                <a:cubicBezTo>
                  <a:pt x="127000" y="102476"/>
                  <a:pt x="77987" y="109471"/>
                  <a:pt x="77987" y="109471"/>
                </a:cubicBezTo>
                <a:cubicBezTo>
                  <a:pt x="7618" y="86018"/>
                  <a:pt x="34628" y="87192"/>
                  <a:pt x="0" y="87192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 rot="20074826">
            <a:off x="4634643" y="3705954"/>
            <a:ext cx="865870" cy="70527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 rot="20760638">
            <a:off x="5380389" y="4133991"/>
            <a:ext cx="308984" cy="120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 rot="20344922">
            <a:off x="5269153" y="4163434"/>
            <a:ext cx="308984" cy="120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/>
          <p:cNvSpPr/>
          <p:nvPr/>
        </p:nvSpPr>
        <p:spPr>
          <a:xfrm rot="19578151">
            <a:off x="4885392" y="4364381"/>
            <a:ext cx="308984" cy="12081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45"/>
          <p:cNvSpPr/>
          <p:nvPr/>
        </p:nvSpPr>
        <p:spPr>
          <a:xfrm>
            <a:off x="4825116" y="5490191"/>
            <a:ext cx="1927399" cy="267357"/>
          </a:xfrm>
          <a:custGeom>
            <a:avLst/>
            <a:gdLst>
              <a:gd name="connsiteX0" fmla="*/ 0 w 1927399"/>
              <a:gd name="connsiteY0" fmla="*/ 111399 h 267357"/>
              <a:gd name="connsiteX1" fmla="*/ 55706 w 1927399"/>
              <a:gd name="connsiteY1" fmla="*/ 211658 h 267357"/>
              <a:gd name="connsiteX2" fmla="*/ 66847 w 1927399"/>
              <a:gd name="connsiteY2" fmla="*/ 267357 h 267357"/>
              <a:gd name="connsiteX3" fmla="*/ 133693 w 1927399"/>
              <a:gd name="connsiteY3" fmla="*/ 189378 h 267357"/>
              <a:gd name="connsiteX4" fmla="*/ 155975 w 1927399"/>
              <a:gd name="connsiteY4" fmla="*/ 122539 h 267357"/>
              <a:gd name="connsiteX5" fmla="*/ 167116 w 1927399"/>
              <a:gd name="connsiteY5" fmla="*/ 89119 h 267357"/>
              <a:gd name="connsiteX6" fmla="*/ 189398 w 1927399"/>
              <a:gd name="connsiteY6" fmla="*/ 155958 h 267357"/>
              <a:gd name="connsiteX7" fmla="*/ 245103 w 1927399"/>
              <a:gd name="connsiteY7" fmla="*/ 133679 h 267357"/>
              <a:gd name="connsiteX8" fmla="*/ 278526 w 1927399"/>
              <a:gd name="connsiteY8" fmla="*/ 122539 h 267357"/>
              <a:gd name="connsiteX9" fmla="*/ 323090 w 1927399"/>
              <a:gd name="connsiteY9" fmla="*/ 144818 h 267357"/>
              <a:gd name="connsiteX10" fmla="*/ 401078 w 1927399"/>
              <a:gd name="connsiteY10" fmla="*/ 0 h 267357"/>
              <a:gd name="connsiteX11" fmla="*/ 434501 w 1927399"/>
              <a:gd name="connsiteY11" fmla="*/ 44559 h 267357"/>
              <a:gd name="connsiteX12" fmla="*/ 445642 w 1927399"/>
              <a:gd name="connsiteY12" fmla="*/ 77979 h 267357"/>
              <a:gd name="connsiteX13" fmla="*/ 512488 w 1927399"/>
              <a:gd name="connsiteY13" fmla="*/ 100259 h 267357"/>
              <a:gd name="connsiteX14" fmla="*/ 534770 w 1927399"/>
              <a:gd name="connsiteY14" fmla="*/ 133679 h 267357"/>
              <a:gd name="connsiteX15" fmla="*/ 646180 w 1927399"/>
              <a:gd name="connsiteY15" fmla="*/ 167098 h 267357"/>
              <a:gd name="connsiteX16" fmla="*/ 690744 w 1927399"/>
              <a:gd name="connsiteY16" fmla="*/ 155958 h 267357"/>
              <a:gd name="connsiteX17" fmla="*/ 724167 w 1927399"/>
              <a:gd name="connsiteY17" fmla="*/ 144818 h 267357"/>
              <a:gd name="connsiteX18" fmla="*/ 768731 w 1927399"/>
              <a:gd name="connsiteY18" fmla="*/ 167098 h 267357"/>
              <a:gd name="connsiteX19" fmla="*/ 813296 w 1927399"/>
              <a:gd name="connsiteY19" fmla="*/ 144818 h 267357"/>
              <a:gd name="connsiteX20" fmla="*/ 880142 w 1927399"/>
              <a:gd name="connsiteY20" fmla="*/ 133679 h 267357"/>
              <a:gd name="connsiteX21" fmla="*/ 946988 w 1927399"/>
              <a:gd name="connsiteY21" fmla="*/ 167098 h 267357"/>
              <a:gd name="connsiteX22" fmla="*/ 969270 w 1927399"/>
              <a:gd name="connsiteY22" fmla="*/ 133679 h 267357"/>
              <a:gd name="connsiteX23" fmla="*/ 1047257 w 1927399"/>
              <a:gd name="connsiteY23" fmla="*/ 55699 h 267357"/>
              <a:gd name="connsiteX24" fmla="*/ 1080680 w 1927399"/>
              <a:gd name="connsiteY24" fmla="*/ 89119 h 267357"/>
              <a:gd name="connsiteX25" fmla="*/ 1091821 w 1927399"/>
              <a:gd name="connsiteY25" fmla="*/ 122539 h 267357"/>
              <a:gd name="connsiteX26" fmla="*/ 1125244 w 1927399"/>
              <a:gd name="connsiteY26" fmla="*/ 111399 h 267357"/>
              <a:gd name="connsiteX27" fmla="*/ 1247796 w 1927399"/>
              <a:gd name="connsiteY27" fmla="*/ 256217 h 267357"/>
              <a:gd name="connsiteX28" fmla="*/ 1314642 w 1927399"/>
              <a:gd name="connsiteY28" fmla="*/ 233938 h 267357"/>
              <a:gd name="connsiteX29" fmla="*/ 1437193 w 1927399"/>
              <a:gd name="connsiteY29" fmla="*/ 245078 h 267357"/>
              <a:gd name="connsiteX30" fmla="*/ 1582027 w 1927399"/>
              <a:gd name="connsiteY30" fmla="*/ 111399 h 267357"/>
              <a:gd name="connsiteX31" fmla="*/ 1593168 w 1927399"/>
              <a:gd name="connsiteY31" fmla="*/ 155958 h 267357"/>
              <a:gd name="connsiteX32" fmla="*/ 1626591 w 1927399"/>
              <a:gd name="connsiteY32" fmla="*/ 167098 h 267357"/>
              <a:gd name="connsiteX33" fmla="*/ 1660014 w 1927399"/>
              <a:gd name="connsiteY33" fmla="*/ 155958 h 267357"/>
              <a:gd name="connsiteX34" fmla="*/ 1715719 w 1927399"/>
              <a:gd name="connsiteY34" fmla="*/ 133679 h 267357"/>
              <a:gd name="connsiteX35" fmla="*/ 1771424 w 1927399"/>
              <a:gd name="connsiteY35" fmla="*/ 111399 h 267357"/>
              <a:gd name="connsiteX36" fmla="*/ 1860552 w 1927399"/>
              <a:gd name="connsiteY36" fmla="*/ 100259 h 267357"/>
              <a:gd name="connsiteX37" fmla="*/ 1927399 w 1927399"/>
              <a:gd name="connsiteY37" fmla="*/ 111399 h 2673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927399" h="267357">
                <a:moveTo>
                  <a:pt x="0" y="111399"/>
                </a:moveTo>
                <a:cubicBezTo>
                  <a:pt x="23394" y="146484"/>
                  <a:pt x="39939" y="168303"/>
                  <a:pt x="55706" y="211658"/>
                </a:cubicBezTo>
                <a:cubicBezTo>
                  <a:pt x="62177" y="229452"/>
                  <a:pt x="63133" y="248791"/>
                  <a:pt x="66847" y="267357"/>
                </a:cubicBezTo>
                <a:cubicBezTo>
                  <a:pt x="89146" y="245060"/>
                  <a:pt x="119400" y="217962"/>
                  <a:pt x="133693" y="189378"/>
                </a:cubicBezTo>
                <a:cubicBezTo>
                  <a:pt x="144197" y="168373"/>
                  <a:pt x="148548" y="144819"/>
                  <a:pt x="155975" y="122539"/>
                </a:cubicBezTo>
                <a:lnTo>
                  <a:pt x="167116" y="89119"/>
                </a:lnTo>
                <a:cubicBezTo>
                  <a:pt x="174543" y="111399"/>
                  <a:pt x="169007" y="144307"/>
                  <a:pt x="189398" y="155958"/>
                </a:cubicBezTo>
                <a:cubicBezTo>
                  <a:pt x="206762" y="165879"/>
                  <a:pt x="226378" y="140700"/>
                  <a:pt x="245103" y="133679"/>
                </a:cubicBezTo>
                <a:cubicBezTo>
                  <a:pt x="256099" y="129556"/>
                  <a:pt x="267385" y="126252"/>
                  <a:pt x="278526" y="122539"/>
                </a:cubicBezTo>
                <a:cubicBezTo>
                  <a:pt x="293381" y="129965"/>
                  <a:pt x="308235" y="152245"/>
                  <a:pt x="323090" y="144818"/>
                </a:cubicBezTo>
                <a:cubicBezTo>
                  <a:pt x="350476" y="131126"/>
                  <a:pt x="391814" y="21612"/>
                  <a:pt x="401078" y="0"/>
                </a:cubicBezTo>
                <a:cubicBezTo>
                  <a:pt x="412219" y="14853"/>
                  <a:pt x="425288" y="28439"/>
                  <a:pt x="434501" y="44559"/>
                </a:cubicBezTo>
                <a:cubicBezTo>
                  <a:pt x="440327" y="54754"/>
                  <a:pt x="436086" y="71154"/>
                  <a:pt x="445642" y="77979"/>
                </a:cubicBezTo>
                <a:cubicBezTo>
                  <a:pt x="464755" y="91630"/>
                  <a:pt x="512488" y="100259"/>
                  <a:pt x="512488" y="100259"/>
                </a:cubicBezTo>
                <a:cubicBezTo>
                  <a:pt x="519915" y="111399"/>
                  <a:pt x="525302" y="124212"/>
                  <a:pt x="534770" y="133679"/>
                </a:cubicBezTo>
                <a:cubicBezTo>
                  <a:pt x="568547" y="167452"/>
                  <a:pt x="597098" y="160087"/>
                  <a:pt x="646180" y="167098"/>
                </a:cubicBezTo>
                <a:cubicBezTo>
                  <a:pt x="661035" y="163385"/>
                  <a:pt x="676021" y="160164"/>
                  <a:pt x="690744" y="155958"/>
                </a:cubicBezTo>
                <a:cubicBezTo>
                  <a:pt x="702036" y="152732"/>
                  <a:pt x="712541" y="143157"/>
                  <a:pt x="724167" y="144818"/>
                </a:cubicBezTo>
                <a:cubicBezTo>
                  <a:pt x="740608" y="147166"/>
                  <a:pt x="753876" y="159671"/>
                  <a:pt x="768731" y="167098"/>
                </a:cubicBezTo>
                <a:cubicBezTo>
                  <a:pt x="816301" y="238444"/>
                  <a:pt x="764842" y="181155"/>
                  <a:pt x="813296" y="144818"/>
                </a:cubicBezTo>
                <a:cubicBezTo>
                  <a:pt x="831368" y="131265"/>
                  <a:pt x="857860" y="137392"/>
                  <a:pt x="880142" y="133679"/>
                </a:cubicBezTo>
                <a:cubicBezTo>
                  <a:pt x="902424" y="144819"/>
                  <a:pt x="922077" y="167098"/>
                  <a:pt x="946988" y="167098"/>
                </a:cubicBezTo>
                <a:cubicBezTo>
                  <a:pt x="960377" y="167098"/>
                  <a:pt x="960313" y="143630"/>
                  <a:pt x="969270" y="133679"/>
                </a:cubicBezTo>
                <a:cubicBezTo>
                  <a:pt x="993864" y="106355"/>
                  <a:pt x="1047257" y="55699"/>
                  <a:pt x="1047257" y="55699"/>
                </a:cubicBezTo>
                <a:cubicBezTo>
                  <a:pt x="1058398" y="66839"/>
                  <a:pt x="1071940" y="76010"/>
                  <a:pt x="1080680" y="89119"/>
                </a:cubicBezTo>
                <a:cubicBezTo>
                  <a:pt x="1087194" y="98889"/>
                  <a:pt x="1081318" y="117288"/>
                  <a:pt x="1091821" y="122539"/>
                </a:cubicBezTo>
                <a:cubicBezTo>
                  <a:pt x="1102325" y="127790"/>
                  <a:pt x="1114103" y="115112"/>
                  <a:pt x="1125244" y="111399"/>
                </a:cubicBezTo>
                <a:cubicBezTo>
                  <a:pt x="1229684" y="215828"/>
                  <a:pt x="1192756" y="164493"/>
                  <a:pt x="1247796" y="256217"/>
                </a:cubicBezTo>
                <a:cubicBezTo>
                  <a:pt x="1270078" y="248791"/>
                  <a:pt x="1291196" y="235317"/>
                  <a:pt x="1314642" y="233938"/>
                </a:cubicBezTo>
                <a:cubicBezTo>
                  <a:pt x="1355590" y="231530"/>
                  <a:pt x="1398279" y="258048"/>
                  <a:pt x="1437193" y="245078"/>
                </a:cubicBezTo>
                <a:cubicBezTo>
                  <a:pt x="1504344" y="222696"/>
                  <a:pt x="1543008" y="163418"/>
                  <a:pt x="1582027" y="111399"/>
                </a:cubicBezTo>
                <a:cubicBezTo>
                  <a:pt x="1585741" y="126252"/>
                  <a:pt x="1583603" y="144003"/>
                  <a:pt x="1593168" y="155958"/>
                </a:cubicBezTo>
                <a:cubicBezTo>
                  <a:pt x="1600505" y="165128"/>
                  <a:pt x="1614847" y="167098"/>
                  <a:pt x="1626591" y="167098"/>
                </a:cubicBezTo>
                <a:cubicBezTo>
                  <a:pt x="1638335" y="167098"/>
                  <a:pt x="1649018" y="160081"/>
                  <a:pt x="1660014" y="155958"/>
                </a:cubicBezTo>
                <a:cubicBezTo>
                  <a:pt x="1678739" y="148937"/>
                  <a:pt x="1697151" y="141105"/>
                  <a:pt x="1715719" y="133679"/>
                </a:cubicBezTo>
                <a:cubicBezTo>
                  <a:pt x="1760124" y="44878"/>
                  <a:pt x="1711174" y="105922"/>
                  <a:pt x="1771424" y="111399"/>
                </a:cubicBezTo>
                <a:cubicBezTo>
                  <a:pt x="1801242" y="114109"/>
                  <a:pt x="1830843" y="103972"/>
                  <a:pt x="1860552" y="100259"/>
                </a:cubicBezTo>
                <a:cubicBezTo>
                  <a:pt x="1919900" y="112127"/>
                  <a:pt x="1897322" y="111399"/>
                  <a:pt x="1927399" y="111399"/>
                </a:cubicBezTo>
              </a:path>
            </a:pathLst>
          </a:cu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itle 1"/>
          <p:cNvSpPr>
            <a:spLocks noGrp="1"/>
          </p:cNvSpPr>
          <p:nvPr>
            <p:ph type="title"/>
          </p:nvPr>
        </p:nvSpPr>
        <p:spPr>
          <a:xfrm>
            <a:off x="457200" y="285494"/>
            <a:ext cx="8229600" cy="702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1: </a:t>
            </a:r>
            <a:r>
              <a:rPr lang="en-US" dirty="0" smtClean="0"/>
              <a:t>Pre-activity Quick-Check</a:t>
            </a:r>
            <a:endParaRPr lang="en-US" dirty="0"/>
          </a:p>
        </p:txBody>
      </p:sp>
      <p:sp>
        <p:nvSpPr>
          <p:cNvPr id="49" name="Oval 48"/>
          <p:cNvSpPr/>
          <p:nvPr/>
        </p:nvSpPr>
        <p:spPr>
          <a:xfrm>
            <a:off x="217100" y="4324569"/>
            <a:ext cx="1856209" cy="693827"/>
          </a:xfrm>
          <a:prstGeom prst="ellipse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considering an actual beam of light, such as the beam from a laser pointer, to what does the law of reflection apply?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Specular reflection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Diffuse reflection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Both</a:t>
            </a:r>
          </a:p>
          <a:p>
            <a:pPr marL="514350" indent="-514350">
              <a:buFont typeface="+mj-lt"/>
              <a:buAutoNum type="alphaUcPeriod"/>
            </a:pPr>
            <a:r>
              <a:rPr lang="en-US" dirty="0" smtClean="0"/>
              <a:t>Neither</a:t>
            </a:r>
          </a:p>
          <a:p>
            <a:endParaRPr lang="en-US" dirty="0" smtClean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2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Activity 1: </a:t>
            </a:r>
            <a:r>
              <a:rPr lang="en-US" dirty="0" smtClean="0"/>
              <a:t>Pre-activity Quick-Check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1240</TotalTime>
  <Words>1002</Words>
  <Application>Microsoft Macintosh PowerPoint</Application>
  <PresentationFormat>On-screen Show (4:3)</PresentationFormat>
  <Paragraphs>112</Paragraphs>
  <Slides>21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Optics Workshop </vt:lpstr>
      <vt:lpstr>This Workshop</vt:lpstr>
      <vt:lpstr>Quick Survey (showing a blank means “E”)</vt:lpstr>
      <vt:lpstr>Some historical tidbits…</vt:lpstr>
      <vt:lpstr>History of Light</vt:lpstr>
      <vt:lpstr>Activity 1: How do we see? Background</vt:lpstr>
      <vt:lpstr>Activity 1: Pre-activity Quick-Check</vt:lpstr>
      <vt:lpstr>Activity 1: Pre-activity Quick-Check</vt:lpstr>
      <vt:lpstr>Activity 1: Pre-activity Quick-Check</vt:lpstr>
      <vt:lpstr>Activity 1: Pre-activity Quick-Check</vt:lpstr>
      <vt:lpstr>Activity 1: How do we see? Activity</vt:lpstr>
      <vt:lpstr>Activity 2: Where is the Focal Point of a Concave Spherical Mirror?  Background</vt:lpstr>
      <vt:lpstr>Activity 2: Where is the Focal Point of a Concave Spherical Mirror?  Activity</vt:lpstr>
      <vt:lpstr>Activity 2: Post-activity Understanding Question</vt:lpstr>
      <vt:lpstr>Activity 2: Post-activity Understanding Question</vt:lpstr>
      <vt:lpstr>Activity 2: Post-activity Note</vt:lpstr>
      <vt:lpstr>Activity 3 </vt:lpstr>
      <vt:lpstr>Activity 3: Post-activity Understanding Question</vt:lpstr>
      <vt:lpstr>Activity 3: Post-activity Understanding Question</vt:lpstr>
      <vt:lpstr>Activity 3: Post-activity Note</vt:lpstr>
      <vt:lpstr>Activities 4 and 5 Lab Exercises</vt:lpstr>
    </vt:vector>
  </TitlesOfParts>
  <Company>University of Toronto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Optics Workshop </dc:title>
  <dc:creator>Jason Harlow</dc:creator>
  <cp:lastModifiedBy>Jason Harlow</cp:lastModifiedBy>
  <cp:revision>27</cp:revision>
  <dcterms:created xsi:type="dcterms:W3CDTF">2012-04-28T01:05:35Z</dcterms:created>
  <dcterms:modified xsi:type="dcterms:W3CDTF">2012-04-28T01:12:34Z</dcterms:modified>
</cp:coreProperties>
</file>